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772400" cy="10058400"/>
  <p:notesSz cx="6858000" cy="9144000"/>
  <p:defaultTextStyle>
    <a:defPPr>
      <a:defRPr lang="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56575A"/>
    <a:srgbClr val="106B36"/>
    <a:srgbClr val="81C341"/>
    <a:srgbClr val="FCE013"/>
    <a:srgbClr val="185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2" autoAdjust="0"/>
    <p:restoredTop sz="94660"/>
  </p:normalViewPr>
  <p:slideViewPr>
    <p:cSldViewPr snapToGrid="0">
      <p:cViewPr varScale="1">
        <p:scale>
          <a:sx n="86" d="100"/>
          <a:sy n="86" d="100"/>
        </p:scale>
        <p:origin x="282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09041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0632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72407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2790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103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11918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96318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91274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83951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225286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E9A9B78-83A5-45FF-8E89-8ED1A13FBEBE}" type="datetimeFigureOut">
              <a:rPr lang="en-US" smtClean="0"/>
              <a:t>5/20/2025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245FB-AE5F-41C6-80FC-4C562B69A3E3}" type="slidenum">
              <a:rPr lang="en-US" smtClean="0"/>
              <a:t>‹#›</a:t>
            </a:fld>
            <a:endParaRPr lang="en-US" dirty="0"/>
          </a:p>
        </p:txBody>
      </p:sp>
    </p:spTree>
    <p:extLst>
      <p:ext uri="{BB962C8B-B14F-4D97-AF65-F5344CB8AC3E}">
        <p14:creationId xmlns:p14="http://schemas.microsoft.com/office/powerpoint/2010/main" val="61866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3E9A9B78-83A5-45FF-8E89-8ED1A13FBEBE}" type="datetimeFigureOut">
              <a:rPr lang="en-US" smtClean="0"/>
              <a:t>5/20/2025</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3D6245FB-AE5F-41C6-80FC-4C562B69A3E3}" type="slidenum">
              <a:rPr lang="en-US" smtClean="0"/>
              <a:t>‹#›</a:t>
            </a:fld>
            <a:endParaRPr lang="en-US" dirty="0"/>
          </a:p>
        </p:txBody>
      </p:sp>
    </p:spTree>
    <p:extLst>
      <p:ext uri="{BB962C8B-B14F-4D97-AF65-F5344CB8AC3E}">
        <p14:creationId xmlns:p14="http://schemas.microsoft.com/office/powerpoint/2010/main" val="24228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s://nj50000720.schoolwires.net/Page/48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18AF8817-D406-F989-9935-C7446E5BE226}"/>
              </a:ext>
            </a:extLst>
          </p:cNvPr>
          <p:cNvCxnSpPr>
            <a:cxnSpLocks/>
          </p:cNvCxnSpPr>
          <p:nvPr/>
        </p:nvCxnSpPr>
        <p:spPr>
          <a:xfrm>
            <a:off x="52767" y="8823475"/>
            <a:ext cx="5123936"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pic>
        <p:nvPicPr>
          <p:cNvPr id="36" name="Picture 35" descr="A person and child in a grocery store&#10;&#10;Description automatically generated">
            <a:extLst>
              <a:ext uri="{FF2B5EF4-FFF2-40B4-BE49-F238E27FC236}">
                <a16:creationId xmlns:a16="http://schemas.microsoft.com/office/drawing/2014/main" id="{803FE9CC-AEB0-4C83-9279-5AE180920E69}"/>
              </a:ext>
            </a:extLst>
          </p:cNvPr>
          <p:cNvPicPr>
            <a:picLocks noChangeAspect="1"/>
          </p:cNvPicPr>
          <p:nvPr/>
        </p:nvPicPr>
        <p:blipFill rotWithShape="1">
          <a:blip r:embed="rId2">
            <a:extLst>
              <a:ext uri="{28A0092B-C50C-407E-A947-70E740481C1C}">
                <a14:useLocalDpi xmlns:a14="http://schemas.microsoft.com/office/drawing/2010/main" val="0"/>
              </a:ext>
            </a:extLst>
          </a:blip>
          <a:srcRect t="5234" r="29981"/>
          <a:stretch/>
        </p:blipFill>
        <p:spPr>
          <a:xfrm>
            <a:off x="3186954" y="-1"/>
            <a:ext cx="4581181" cy="4135611"/>
          </a:xfrm>
          <a:prstGeom prst="rect">
            <a:avLst/>
          </a:prstGeom>
        </p:spPr>
      </p:pic>
      <p:sp>
        <p:nvSpPr>
          <p:cNvPr id="7" name="Rectangle 6">
            <a:extLst>
              <a:ext uri="{FF2B5EF4-FFF2-40B4-BE49-F238E27FC236}">
                <a16:creationId xmlns:a16="http://schemas.microsoft.com/office/drawing/2014/main" id="{EBBB267C-2062-4E71-BB96-BE88F85EC62A}"/>
              </a:ext>
            </a:extLst>
          </p:cNvPr>
          <p:cNvSpPr/>
          <p:nvPr/>
        </p:nvSpPr>
        <p:spPr>
          <a:xfrm>
            <a:off x="0" y="-1"/>
            <a:ext cx="7435379" cy="3348921"/>
          </a:xfrm>
          <a:prstGeom prst="rect">
            <a:avLst/>
          </a:prstGeom>
          <a:gradFill>
            <a:gsLst>
              <a:gs pos="0">
                <a:schemeClr val="accent1">
                  <a:lumMod val="5000"/>
                  <a:lumOff val="95000"/>
                  <a:alpha val="0"/>
                </a:schemeClr>
              </a:gs>
              <a:gs pos="48621">
                <a:srgbClr val="83B39C"/>
              </a:gs>
              <a:gs pos="64228">
                <a:srgbClr val="609D7D"/>
              </a:gs>
              <a:gs pos="84400">
                <a:srgbClr val="338155"/>
              </a:gs>
              <a:gs pos="100000">
                <a:srgbClr val="106B3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A7ED0F3-CCCC-D243-5845-8B9349D9AB7D}"/>
              </a:ext>
            </a:extLst>
          </p:cNvPr>
          <p:cNvSpPr/>
          <p:nvPr/>
        </p:nvSpPr>
        <p:spPr>
          <a:xfrm>
            <a:off x="0" y="2475582"/>
            <a:ext cx="5274889" cy="58957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22D18A-A009-9768-60C9-FBD23147680C}"/>
              </a:ext>
            </a:extLst>
          </p:cNvPr>
          <p:cNvSpPr>
            <a:spLocks noGrp="1"/>
          </p:cNvSpPr>
          <p:nvPr>
            <p:ph type="ctrTitle"/>
          </p:nvPr>
        </p:nvSpPr>
        <p:spPr>
          <a:xfrm>
            <a:off x="164175" y="980324"/>
            <a:ext cx="6640077" cy="1351009"/>
          </a:xfrm>
        </p:spPr>
        <p:txBody>
          <a:bodyPr anchor="t">
            <a:normAutofit fontScale="90000"/>
          </a:bodyPr>
          <a:lstStyle/>
          <a:p>
            <a:pPr algn="l"/>
            <a:r>
              <a:rPr lang="es-DO" sz="1800" b="1" i="0" u="none" strike="noStrike" baseline="0" dirty="0">
                <a:solidFill>
                  <a:srgbClr val="FFFFFF"/>
                </a:solidFill>
                <a:latin typeface="Open Sans" panose="020B0606030504020204" pitchFamily="34" charset="0"/>
              </a:rPr>
              <a:t>Necesita un poco de ayuda para alimentar a sus hijos cuando </a:t>
            </a:r>
            <a:br>
              <a:rPr lang="es-DO" sz="1800" b="1" i="0" u="none" strike="noStrike" baseline="0" dirty="0">
                <a:solidFill>
                  <a:srgbClr val="FFFFFF"/>
                </a:solidFill>
                <a:latin typeface="Open Sans" panose="020B0606030504020204" pitchFamily="34" charset="0"/>
              </a:rPr>
            </a:br>
            <a:r>
              <a:rPr lang="es-DO" sz="1800" b="1" i="0" u="none" strike="noStrike" baseline="0" dirty="0">
                <a:solidFill>
                  <a:srgbClr val="FFFFFF"/>
                </a:solidFill>
                <a:latin typeface="Open Sans" panose="020B0606030504020204" pitchFamily="34" charset="0"/>
              </a:rPr>
              <a:t>no hay clases durante el verano? </a:t>
            </a:r>
            <a:br>
              <a:rPr lang="es-DO" sz="1800" b="1" i="0" u="none" strike="noStrike" baseline="0" dirty="0">
                <a:solidFill>
                  <a:srgbClr val="FFFFFF"/>
                </a:solidFill>
                <a:latin typeface="Open Sans" panose="020B0606030504020204" pitchFamily="34" charset="0"/>
              </a:rPr>
            </a:br>
            <a:br>
              <a:rPr lang="es-DO" sz="1300" b="1" i="0" u="none" strike="noStrike" baseline="0" dirty="0">
                <a:solidFill>
                  <a:srgbClr val="FFFFFF"/>
                </a:solidFill>
                <a:latin typeface="Open Sans" panose="020B0606030504020204" pitchFamily="34" charset="0"/>
              </a:rPr>
            </a:br>
            <a:r>
              <a:rPr lang="es-DO" sz="2300" b="1" spc="-150" dirty="0">
                <a:solidFill>
                  <a:srgbClr val="FFFFFF"/>
                </a:solidFill>
                <a:latin typeface="Open Sans Extrabold" panose="020B0906030804020204" pitchFamily="34" charset="0"/>
              </a:rPr>
              <a:t>Infórmese aquí</a:t>
            </a:r>
            <a:r>
              <a:rPr lang="es-DO" sz="2300" b="1" i="0" u="none" strike="noStrike" spc="-150" baseline="0" dirty="0">
                <a:solidFill>
                  <a:srgbClr val="FFFFFF"/>
                </a:solidFill>
                <a:latin typeface="Open Sans Extrabold" panose="020B0906030804020204" pitchFamily="34" charset="0"/>
              </a:rPr>
              <a:t> cómo funciona </a:t>
            </a:r>
            <a:r>
              <a:rPr lang="es-DO" sz="2300" b="1" i="0" u="none" strike="noStrike" spc="-150" baseline="0">
                <a:solidFill>
                  <a:srgbClr val="FFFFFF"/>
                </a:solidFill>
                <a:latin typeface="Open Sans Extrabold" panose="020B0906030804020204" pitchFamily="34" charset="0"/>
              </a:rPr>
              <a:t>el  </a:t>
            </a:r>
            <a:r>
              <a:rPr lang="es-DO" sz="2300" b="1" spc="-150" dirty="0">
                <a:solidFill>
                  <a:srgbClr val="FFFFFF"/>
                </a:solidFill>
                <a:latin typeface="Open Sans Extrabold" panose="020B0906030804020204" pitchFamily="34" charset="0"/>
              </a:rPr>
              <a:t>Summer EBT</a:t>
            </a:r>
            <a:r>
              <a:rPr lang="es-DO" sz="2300" b="1" i="0" u="none" strike="noStrike" spc="-150" baseline="0" dirty="0">
                <a:solidFill>
                  <a:srgbClr val="FFFFFF"/>
                </a:solidFill>
                <a:latin typeface="Open Sans Extrabold" panose="020B0906030804020204" pitchFamily="34" charset="0"/>
              </a:rPr>
              <a:t> </a:t>
            </a:r>
            <a:br>
              <a:rPr lang="es-DO" sz="2600" b="1" i="0" u="none" strike="noStrike" spc="-150" baseline="0" dirty="0">
                <a:solidFill>
                  <a:srgbClr val="FFFFFF"/>
                </a:solidFill>
                <a:latin typeface="Open Sans Extrabold" panose="020B0906030804020204" pitchFamily="34" charset="0"/>
              </a:rPr>
            </a:br>
            <a:r>
              <a:rPr lang="es-DO" sz="2300" b="1" i="0" u="none" strike="noStrike" spc="-150" baseline="0" dirty="0">
                <a:solidFill>
                  <a:srgbClr val="FFFFFF"/>
                </a:solidFill>
                <a:latin typeface="Open Sans Extrabold" panose="020B0906030804020204" pitchFamily="34" charset="0"/>
              </a:rPr>
              <a:t>¡Este programa le puede ayudar!</a:t>
            </a:r>
            <a:endParaRPr lang="es-DO" sz="2300" spc="-150" dirty="0">
              <a:solidFill>
                <a:schemeClr val="bg1"/>
              </a:solidFill>
            </a:endParaRPr>
          </a:p>
        </p:txBody>
      </p:sp>
      <p:sp>
        <p:nvSpPr>
          <p:cNvPr id="5" name="TextBox 4">
            <a:extLst>
              <a:ext uri="{FF2B5EF4-FFF2-40B4-BE49-F238E27FC236}">
                <a16:creationId xmlns:a16="http://schemas.microsoft.com/office/drawing/2014/main" id="{BB5F98EB-EA8A-5E46-5C29-880061D198E3}"/>
              </a:ext>
            </a:extLst>
          </p:cNvPr>
          <p:cNvSpPr txBox="1"/>
          <p:nvPr/>
        </p:nvSpPr>
        <p:spPr>
          <a:xfrm>
            <a:off x="98184" y="2667733"/>
            <a:ext cx="5078519" cy="1384995"/>
          </a:xfrm>
          <a:prstGeom prst="rect">
            <a:avLst/>
          </a:prstGeom>
          <a:noFill/>
        </p:spPr>
        <p:txBody>
          <a:bodyPr wrap="square" rtlCol="0">
            <a:spAutoFit/>
          </a:bodyPr>
          <a:lstStyle/>
          <a:p>
            <a:pPr algn="just"/>
            <a:r>
              <a:rPr lang="es" sz="1200" dirty="0">
                <a:solidFill>
                  <a:srgbClr val="56575A"/>
                </a:solidFill>
                <a:latin typeface="Open Sans" panose="020B0606030504020204" pitchFamily="34" charset="0"/>
              </a:rPr>
              <a:t>El Summer EBT </a:t>
            </a:r>
            <a:r>
              <a:rPr lang="es" sz="1200" b="0" i="0" u="none" strike="noStrike" baseline="0" dirty="0">
                <a:solidFill>
                  <a:srgbClr val="56575A"/>
                </a:solidFill>
                <a:latin typeface="Open Sans" panose="020B0606030504020204" pitchFamily="34" charset="0"/>
              </a:rPr>
              <a:t>es un programa federal nuevo que ayuda a las familias a comprar alimentos </a:t>
            </a:r>
            <a:r>
              <a:rPr lang="es" sz="1200" dirty="0">
                <a:solidFill>
                  <a:srgbClr val="56575A"/>
                </a:solidFill>
                <a:latin typeface="Open Sans" panose="020B0606030504020204" pitchFamily="34" charset="0"/>
              </a:rPr>
              <a:t>a</a:t>
            </a:r>
            <a:r>
              <a:rPr lang="es" sz="1200" b="0" i="0" u="none" strike="noStrike" baseline="0" dirty="0">
                <a:solidFill>
                  <a:srgbClr val="56575A"/>
                </a:solidFill>
                <a:latin typeface="Open Sans" panose="020B0606030504020204" pitchFamily="34" charset="0"/>
              </a:rPr>
              <a:t> sus hijos </a:t>
            </a:r>
            <a:r>
              <a:rPr lang="es" sz="1200" dirty="0">
                <a:solidFill>
                  <a:srgbClr val="56575A"/>
                </a:solidFill>
                <a:latin typeface="Open Sans" panose="020B0606030504020204" pitchFamily="34" charset="0"/>
              </a:rPr>
              <a:t>de</a:t>
            </a:r>
            <a:r>
              <a:rPr lang="es" sz="1200" b="0" i="0" u="none" strike="noStrike" baseline="0" dirty="0">
                <a:solidFill>
                  <a:srgbClr val="56575A"/>
                </a:solidFill>
                <a:latin typeface="Open Sans" panose="020B0606030504020204" pitchFamily="34" charset="0"/>
              </a:rPr>
              <a:t> edad escolar durante el periodo de verano. P</a:t>
            </a:r>
            <a:r>
              <a:rPr lang="es" sz="1200" dirty="0">
                <a:solidFill>
                  <a:srgbClr val="56575A"/>
                </a:solidFill>
                <a:latin typeface="Open Sans" panose="020B0606030504020204" pitchFamily="34" charset="0"/>
              </a:rPr>
              <a:t>or cada niño elegible l</a:t>
            </a:r>
            <a:r>
              <a:rPr lang="es" sz="1200" b="0" i="0" u="none" strike="noStrike" baseline="0" dirty="0">
                <a:solidFill>
                  <a:srgbClr val="56575A"/>
                </a:solidFill>
                <a:latin typeface="Open Sans" panose="020B0606030504020204" pitchFamily="34" charset="0"/>
              </a:rPr>
              <a:t>as familias recibirán $120 para comprar alimentos durante el verano. Los niños que </a:t>
            </a:r>
            <a:r>
              <a:rPr lang="es" sz="1200" dirty="0">
                <a:solidFill>
                  <a:srgbClr val="56575A"/>
                </a:solidFill>
                <a:latin typeface="Open Sans" panose="020B0606030504020204" pitchFamily="34" charset="0"/>
              </a:rPr>
              <a:t>reciben</a:t>
            </a:r>
            <a:r>
              <a:rPr lang="es" sz="1200" b="1" i="0" u="none" strike="noStrike" baseline="0" dirty="0">
                <a:solidFill>
                  <a:srgbClr val="56575A"/>
                </a:solidFill>
                <a:latin typeface="Open Sans" panose="020B0606030504020204" pitchFamily="34" charset="0"/>
              </a:rPr>
              <a:t> </a:t>
            </a:r>
            <a:r>
              <a:rPr lang="es" sz="1200" i="0" u="none" strike="noStrike" baseline="0" dirty="0">
                <a:solidFill>
                  <a:srgbClr val="56575A"/>
                </a:solidFill>
                <a:latin typeface="Open Sans" panose="020B0606030504020204" pitchFamily="34" charset="0"/>
              </a:rPr>
              <a:t>b</a:t>
            </a:r>
            <a:r>
              <a:rPr lang="es" sz="1200" dirty="0">
                <a:solidFill>
                  <a:srgbClr val="56575A"/>
                </a:solidFill>
                <a:latin typeface="Open Sans" panose="020B0606030504020204" pitchFamily="34" charset="0"/>
              </a:rPr>
              <a:t>eneficios </a:t>
            </a:r>
            <a:r>
              <a:rPr lang="es" sz="1200" i="0" u="none" strike="noStrike" baseline="0" dirty="0">
                <a:solidFill>
                  <a:srgbClr val="56575A"/>
                </a:solidFill>
                <a:latin typeface="Open Sans" panose="020B0606030504020204" pitchFamily="34" charset="0"/>
              </a:rPr>
              <a:t>de Summer EBT </a:t>
            </a:r>
            <a:r>
              <a:rPr lang="es" sz="1200" b="0" i="0" u="none" strike="noStrike" baseline="0" dirty="0">
                <a:solidFill>
                  <a:srgbClr val="56575A"/>
                </a:solidFill>
                <a:latin typeface="Open Sans" panose="020B0606030504020204" pitchFamily="34" charset="0"/>
              </a:rPr>
              <a:t>pueden participar en otros programas de comidas de verano. Recibir este </a:t>
            </a:r>
            <a:r>
              <a:rPr lang="es" sz="1200" dirty="0">
                <a:solidFill>
                  <a:srgbClr val="56575A"/>
                </a:solidFill>
                <a:latin typeface="Open Sans" panose="020B0606030504020204" pitchFamily="34" charset="0"/>
              </a:rPr>
              <a:t>beneficio</a:t>
            </a:r>
            <a:r>
              <a:rPr lang="es" sz="1200" b="1" i="0" u="none" strike="noStrike" baseline="0" dirty="0">
                <a:solidFill>
                  <a:srgbClr val="56575A"/>
                </a:solidFill>
                <a:latin typeface="Open Sans" panose="020B0606030504020204" pitchFamily="34" charset="0"/>
              </a:rPr>
              <a:t> </a:t>
            </a:r>
            <a:r>
              <a:rPr lang="es" sz="1200" b="0" i="0" u="none" strike="noStrike" baseline="0" dirty="0">
                <a:solidFill>
                  <a:srgbClr val="56575A"/>
                </a:solidFill>
                <a:latin typeface="Open Sans" panose="020B0606030504020204" pitchFamily="34" charset="0"/>
              </a:rPr>
              <a:t>no implica</a:t>
            </a:r>
            <a:r>
              <a:rPr lang="es" sz="1200" dirty="0">
                <a:solidFill>
                  <a:srgbClr val="56575A"/>
                </a:solidFill>
                <a:latin typeface="Open Sans" panose="020B0606030504020204" pitchFamily="34" charset="0"/>
              </a:rPr>
              <a:t> </a:t>
            </a:r>
            <a:r>
              <a:rPr lang="es" sz="1200" b="0" i="0" u="none" strike="noStrike" baseline="0" dirty="0">
                <a:solidFill>
                  <a:srgbClr val="56575A"/>
                </a:solidFill>
                <a:latin typeface="Open Sans" panose="020B0606030504020204" pitchFamily="34" charset="0"/>
              </a:rPr>
              <a:t>estatus migratorio de los niños o sus familias.</a:t>
            </a:r>
            <a:endParaRPr lang="en-US" sz="1200" dirty="0"/>
          </a:p>
        </p:txBody>
      </p:sp>
      <p:sp>
        <p:nvSpPr>
          <p:cNvPr id="8" name="Subtitle 2">
            <a:extLst>
              <a:ext uri="{FF2B5EF4-FFF2-40B4-BE49-F238E27FC236}">
                <a16:creationId xmlns:a16="http://schemas.microsoft.com/office/drawing/2014/main" id="{AA10EE16-1BF0-B792-4C49-18CB9BDE7B7D}"/>
              </a:ext>
            </a:extLst>
          </p:cNvPr>
          <p:cNvSpPr txBox="1">
            <a:spLocks/>
          </p:cNvSpPr>
          <p:nvPr/>
        </p:nvSpPr>
        <p:spPr>
          <a:xfrm>
            <a:off x="98184" y="4277769"/>
            <a:ext cx="5048207" cy="351359"/>
          </a:xfrm>
          <a:prstGeom prst="rect">
            <a:avLst/>
          </a:prstGeom>
        </p:spPr>
        <p:txBody>
          <a:bodyPr vert="horz" lIns="91440" tIns="45720" rIns="91440" bIns="45720" rtlCol="0">
            <a:normAutofit lnSpcReduction="100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s" b="1" dirty="0">
                <a:solidFill>
                  <a:srgbClr val="106B36"/>
                </a:solidFill>
              </a:rPr>
              <a:t>¿Cómo funciona?</a:t>
            </a:r>
          </a:p>
        </p:txBody>
      </p:sp>
      <p:cxnSp>
        <p:nvCxnSpPr>
          <p:cNvPr id="11" name="Straight Connector 10">
            <a:extLst>
              <a:ext uri="{FF2B5EF4-FFF2-40B4-BE49-F238E27FC236}">
                <a16:creationId xmlns:a16="http://schemas.microsoft.com/office/drawing/2014/main" id="{49367106-DCB5-D417-97E9-215E13AAF3A9}"/>
              </a:ext>
            </a:extLst>
          </p:cNvPr>
          <p:cNvCxnSpPr>
            <a:cxnSpLocks/>
          </p:cNvCxnSpPr>
          <p:nvPr/>
        </p:nvCxnSpPr>
        <p:spPr>
          <a:xfrm>
            <a:off x="164175" y="4204643"/>
            <a:ext cx="4951906"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2D4B264-5684-6D12-4877-AFA31A32E374}"/>
              </a:ext>
            </a:extLst>
          </p:cNvPr>
          <p:cNvCxnSpPr>
            <a:cxnSpLocks/>
          </p:cNvCxnSpPr>
          <p:nvPr/>
        </p:nvCxnSpPr>
        <p:spPr>
          <a:xfrm>
            <a:off x="229888" y="6204483"/>
            <a:ext cx="4886193"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D680529-E16B-5E39-2F22-1DEEFEF07D90}"/>
              </a:ext>
            </a:extLst>
          </p:cNvPr>
          <p:cNvSpPr txBox="1"/>
          <p:nvPr/>
        </p:nvSpPr>
        <p:spPr>
          <a:xfrm>
            <a:off x="27223" y="8996689"/>
            <a:ext cx="5247666" cy="507831"/>
          </a:xfrm>
          <a:prstGeom prst="rect">
            <a:avLst/>
          </a:prstGeom>
          <a:noFill/>
        </p:spPr>
        <p:txBody>
          <a:bodyPr wrap="square" rtlCol="0">
            <a:spAutoFit/>
          </a:bodyPr>
          <a:lstStyle/>
          <a:p>
            <a:r>
              <a:rPr lang="es" sz="900" b="1" i="0" u="none" strike="noStrike" baseline="0" dirty="0">
                <a:solidFill>
                  <a:srgbClr val="56575A"/>
                </a:solidFill>
                <a:latin typeface="Open Sans SemiBold" panose="020F0502020204030204" pitchFamily="34" charset="0"/>
              </a:rPr>
              <a:t>USDA es un proveedor, empleador y prestamista que ofrece igualdad de oportunidades. Para obtener más información, visite: </a:t>
            </a:r>
            <a:r>
              <a:rPr lang="es" sz="900" b="1" i="0" u="none" strike="noStrike" baseline="0" dirty="0">
                <a:solidFill>
                  <a:srgbClr val="3495CC"/>
                </a:solidFill>
                <a:latin typeface="Open Sans SemiBold" panose="020F0502020204030204" pitchFamily="34" charset="0"/>
              </a:rPr>
              <a:t>www.fns.usda.gov/summer</a:t>
            </a:r>
          </a:p>
          <a:p>
            <a:endParaRPr lang="en-US" sz="900" i="0" u="none" strike="noStrike" baseline="0" dirty="0">
              <a:solidFill>
                <a:srgbClr val="3495CC"/>
              </a:solidFill>
              <a:latin typeface="Open Sans SemiBold" panose="020F0502020204030204" pitchFamily="34" charset="0"/>
            </a:endParaRPr>
          </a:p>
        </p:txBody>
      </p:sp>
      <p:sp>
        <p:nvSpPr>
          <p:cNvPr id="19" name="Rectangle 18">
            <a:extLst>
              <a:ext uri="{FF2B5EF4-FFF2-40B4-BE49-F238E27FC236}">
                <a16:creationId xmlns:a16="http://schemas.microsoft.com/office/drawing/2014/main" id="{C0F23FC7-E7D0-2790-A19C-767431586FAB}"/>
              </a:ext>
            </a:extLst>
          </p:cNvPr>
          <p:cNvSpPr/>
          <p:nvPr/>
        </p:nvSpPr>
        <p:spPr>
          <a:xfrm>
            <a:off x="5276336" y="4232311"/>
            <a:ext cx="2491800" cy="1972172"/>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black background with white text&#10;&#10;Description automatically generated">
            <a:extLst>
              <a:ext uri="{FF2B5EF4-FFF2-40B4-BE49-F238E27FC236}">
                <a16:creationId xmlns:a16="http://schemas.microsoft.com/office/drawing/2014/main" id="{FF660CCF-BD9C-61E3-DF75-4B134B4AE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2857019B-7753-1B19-494A-7D0FB841A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89" y="8284663"/>
            <a:ext cx="2377260" cy="1682063"/>
          </a:xfrm>
          <a:prstGeom prst="rect">
            <a:avLst/>
          </a:prstGeom>
        </p:spPr>
      </p:pic>
      <p:sp>
        <p:nvSpPr>
          <p:cNvPr id="26" name="TextBox 25">
            <a:extLst>
              <a:ext uri="{FF2B5EF4-FFF2-40B4-BE49-F238E27FC236}">
                <a16:creationId xmlns:a16="http://schemas.microsoft.com/office/drawing/2014/main" id="{387541E9-2AFE-9F24-7A86-269F20D40C75}"/>
              </a:ext>
            </a:extLst>
          </p:cNvPr>
          <p:cNvSpPr txBox="1"/>
          <p:nvPr/>
        </p:nvSpPr>
        <p:spPr>
          <a:xfrm>
            <a:off x="125409" y="4694086"/>
            <a:ext cx="5078519" cy="1384995"/>
          </a:xfrm>
          <a:prstGeom prst="rect">
            <a:avLst/>
          </a:prstGeom>
          <a:noFill/>
        </p:spPr>
        <p:txBody>
          <a:bodyPr wrap="square" rtlCol="0">
            <a:spAutoFit/>
          </a:bodyPr>
          <a:lstStyle/>
          <a:p>
            <a:pPr algn="just"/>
            <a:r>
              <a:rPr lang="es" sz="1200" b="0" i="0" u="none" strike="noStrike" baseline="0" dirty="0">
                <a:solidFill>
                  <a:srgbClr val="56575A"/>
                </a:solidFill>
                <a:latin typeface="Open Sans" panose="020B0606030504020204" pitchFamily="34" charset="0"/>
              </a:rPr>
              <a:t>El Summer EBT en </a:t>
            </a:r>
            <a:r>
              <a:rPr lang="es" sz="1200" dirty="0">
                <a:solidFill>
                  <a:srgbClr val="56575A"/>
                </a:solidFill>
                <a:latin typeface="Open Sans" panose="020B0606030504020204" pitchFamily="34" charset="0"/>
              </a:rPr>
              <a:t>Nueva Jersey, </a:t>
            </a:r>
            <a:r>
              <a:rPr lang="es" sz="1200" b="0" i="0" u="none" strike="noStrike" baseline="0" dirty="0">
                <a:solidFill>
                  <a:srgbClr val="56575A"/>
                </a:solidFill>
                <a:latin typeface="Open Sans" panose="020B0606030504020204" pitchFamily="34" charset="0"/>
              </a:rPr>
              <a:t>se </a:t>
            </a:r>
            <a:r>
              <a:rPr lang="es" sz="1200" i="0" u="none" strike="noStrike" baseline="0" dirty="0">
                <a:solidFill>
                  <a:srgbClr val="56575A"/>
                </a:solidFill>
                <a:latin typeface="Open Sans" panose="020B0606030504020204" pitchFamily="34" charset="0"/>
              </a:rPr>
              <a:t>cargará en una tarjeta EBT que se enviará por correo a su casa</a:t>
            </a:r>
            <a:r>
              <a:rPr lang="es" sz="1200" b="0" i="0" u="none" strike="noStrike" baseline="0" dirty="0">
                <a:solidFill>
                  <a:srgbClr val="56575A"/>
                </a:solidFill>
                <a:latin typeface="Open Sans" panose="020B0606030504020204" pitchFamily="34" charset="0"/>
              </a:rPr>
              <a:t>. Si es elegible, puede utilizar </a:t>
            </a:r>
            <a:r>
              <a:rPr lang="es" sz="1200" i="0" u="none" strike="noStrike" baseline="0" dirty="0">
                <a:solidFill>
                  <a:srgbClr val="56575A"/>
                </a:solidFill>
                <a:latin typeface="Open Sans" panose="020B0606030504020204" pitchFamily="34" charset="0"/>
              </a:rPr>
              <a:t>los </a:t>
            </a:r>
            <a:r>
              <a:rPr lang="es" sz="1200" b="0" i="0" u="none" strike="noStrike" baseline="0" dirty="0">
                <a:solidFill>
                  <a:srgbClr val="56575A"/>
                </a:solidFill>
                <a:latin typeface="Open Sans" panose="020B0606030504020204" pitchFamily="34" charset="0"/>
              </a:rPr>
              <a:t>beneficios para comprar frutas, verduras, carnes, lacteos y panes/cereales integrales </a:t>
            </a:r>
            <a:r>
              <a:rPr lang="es" sz="1200" i="0" u="none" strike="noStrike" baseline="0" dirty="0">
                <a:solidFill>
                  <a:srgbClr val="56575A"/>
                </a:solidFill>
                <a:latin typeface="Open Sans" panose="020B0606030504020204" pitchFamily="34" charset="0"/>
              </a:rPr>
              <a:t>en supermercados, mercados de agricultores y otros lugares que acepten </a:t>
            </a:r>
            <a:r>
              <a:rPr lang="es" sz="1200" b="0" i="0" u="none" strike="noStrike" baseline="0" dirty="0">
                <a:solidFill>
                  <a:srgbClr val="56575A"/>
                </a:solidFill>
                <a:latin typeface="Open Sans" panose="020B0606030504020204" pitchFamily="34" charset="0"/>
              </a:rPr>
              <a:t>los beneficios de WIC o SNAP EBT </a:t>
            </a:r>
            <a:r>
              <a:rPr lang="es" sz="1200" i="0" u="none" strike="noStrike" baseline="0" dirty="0">
                <a:solidFill>
                  <a:srgbClr val="56575A"/>
                </a:solidFill>
                <a:latin typeface="Open Sans" panose="020B0606030504020204" pitchFamily="34" charset="0"/>
              </a:rPr>
              <a:t>. El Summer EBT es una manera conveniente de ayudar a sus hijos a prosperar.</a:t>
            </a:r>
            <a:endParaRPr lang="en-US" sz="1200" dirty="0"/>
          </a:p>
        </p:txBody>
      </p:sp>
      <p:sp>
        <p:nvSpPr>
          <p:cNvPr id="27" name="Subtitle 2">
            <a:extLst>
              <a:ext uri="{FF2B5EF4-FFF2-40B4-BE49-F238E27FC236}">
                <a16:creationId xmlns:a16="http://schemas.microsoft.com/office/drawing/2014/main" id="{0DDB61E3-4B8A-9E5D-4D69-0D8B3340A00F}"/>
              </a:ext>
            </a:extLst>
          </p:cNvPr>
          <p:cNvSpPr txBox="1">
            <a:spLocks/>
          </p:cNvSpPr>
          <p:nvPr/>
        </p:nvSpPr>
        <p:spPr>
          <a:xfrm>
            <a:off x="0" y="6314425"/>
            <a:ext cx="5274889" cy="420567"/>
          </a:xfrm>
          <a:prstGeom prst="rect">
            <a:avLst/>
          </a:prstGeom>
        </p:spPr>
        <p:txBody>
          <a:bodyPr vert="horz" lIns="91440" tIns="45720" rIns="91440" bIns="45720" rtlCol="0">
            <a:normAutofit fontScale="92500"/>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l"/>
            <a:r>
              <a:rPr lang="es" b="1" dirty="0">
                <a:solidFill>
                  <a:srgbClr val="106B36"/>
                </a:solidFill>
              </a:rPr>
              <a:t>¿Es mi hijo elegible para recibir el Summer EBT?</a:t>
            </a:r>
          </a:p>
        </p:txBody>
      </p:sp>
      <p:sp>
        <p:nvSpPr>
          <p:cNvPr id="28" name="TextBox 27">
            <a:extLst>
              <a:ext uri="{FF2B5EF4-FFF2-40B4-BE49-F238E27FC236}">
                <a16:creationId xmlns:a16="http://schemas.microsoft.com/office/drawing/2014/main" id="{35B598D1-F5F9-A153-95CD-0138ABFF2DD1}"/>
              </a:ext>
            </a:extLst>
          </p:cNvPr>
          <p:cNvSpPr txBox="1"/>
          <p:nvPr/>
        </p:nvSpPr>
        <p:spPr>
          <a:xfrm>
            <a:off x="105786" y="6761899"/>
            <a:ext cx="5017897" cy="1754326"/>
          </a:xfrm>
          <a:prstGeom prst="rect">
            <a:avLst/>
          </a:prstGeom>
          <a:noFill/>
        </p:spPr>
        <p:txBody>
          <a:bodyPr wrap="square" rtlCol="0">
            <a:spAutoFit/>
          </a:bodyPr>
          <a:lstStyle/>
          <a:p>
            <a:pPr algn="just"/>
            <a:r>
              <a:rPr lang="es-ES" sz="1200" b="0" i="0" u="none" strike="noStrike" baseline="0" dirty="0">
                <a:solidFill>
                  <a:srgbClr val="56575A"/>
                </a:solidFill>
                <a:latin typeface="Open Sans" panose="020B0606030504020204" pitchFamily="34" charset="0"/>
              </a:rPr>
              <a:t>Su hijo es elegible para recibir los beneficios de EBT de verano si: </a:t>
            </a:r>
          </a:p>
          <a:p>
            <a:pPr algn="just"/>
            <a:endParaRPr lang="es-ES" sz="1200" b="0" i="0" u="none" strike="noStrike" baseline="0" dirty="0">
              <a:solidFill>
                <a:srgbClr val="56575A"/>
              </a:solidFill>
              <a:latin typeface="Open Sans" panose="020B0606030504020204" pitchFamily="34" charset="0"/>
            </a:endParaRPr>
          </a:p>
          <a:p>
            <a:pPr marL="171450" indent="-171450">
              <a:buFont typeface="Arial" panose="020B0604020202020204" pitchFamily="34" charset="0"/>
              <a:buChar char="•"/>
            </a:pPr>
            <a:r>
              <a:rPr lang="es-ES" sz="1200" dirty="0"/>
              <a:t>Su hogar ya recibe beneficios de SNAP, TANF, cuidado de crianza, o ingresos elegible para Medicaid, O</a:t>
            </a:r>
            <a:endParaRPr lang="es-ES" sz="1200" dirty="0">
              <a:solidFill>
                <a:srgbClr val="56575A"/>
              </a:solidFill>
              <a:latin typeface="Open Sans" panose="020B0606030504020204" pitchFamily="34" charset="0"/>
            </a:endParaRPr>
          </a:p>
          <a:p>
            <a:endParaRPr lang="es-ES" sz="1200" b="0" i="0" u="none" strike="noStrike" baseline="0" dirty="0">
              <a:solidFill>
                <a:srgbClr val="56575A"/>
              </a:solidFill>
              <a:latin typeface="Open Sans" panose="020B0606030504020204" pitchFamily="34" charset="0"/>
            </a:endParaRPr>
          </a:p>
          <a:p>
            <a:pPr marL="171450" indent="-171450">
              <a:buFont typeface="Arial" panose="020B0604020202020204" pitchFamily="34" charset="0"/>
              <a:buChar char="•"/>
            </a:pPr>
            <a:r>
              <a:rPr lang="es-ES" sz="1200" b="0" i="0" u="none" strike="noStrike" baseline="0" dirty="0">
                <a:solidFill>
                  <a:srgbClr val="56575A"/>
                </a:solidFill>
                <a:latin typeface="Open Sans" panose="020B0606030504020204" pitchFamily="34" charset="0"/>
              </a:rPr>
              <a:t>Su hijo asiste a una escuela que participa en el Programa Nacional de Almuerzos Escolares o Desayunos Escolares, y el ingreso de su hogar cumple con los requisitos para comidas escolares gratuitas o de precio reducido federales.</a:t>
            </a:r>
            <a:endParaRPr lang="es" sz="1200" b="0" i="0" u="none" strike="noStrike" baseline="0" dirty="0">
              <a:solidFill>
                <a:srgbClr val="56575A"/>
              </a:solidFill>
              <a:latin typeface="Open Sans" panose="020B0606030504020204" pitchFamily="34" charset="0"/>
            </a:endParaRPr>
          </a:p>
        </p:txBody>
      </p:sp>
      <p:sp>
        <p:nvSpPr>
          <p:cNvPr id="29" name="TextBox 28">
            <a:extLst>
              <a:ext uri="{FF2B5EF4-FFF2-40B4-BE49-F238E27FC236}">
                <a16:creationId xmlns:a16="http://schemas.microsoft.com/office/drawing/2014/main" id="{A194722A-2B3E-A995-D537-F4BBB7CD7257}"/>
              </a:ext>
            </a:extLst>
          </p:cNvPr>
          <p:cNvSpPr txBox="1"/>
          <p:nvPr/>
        </p:nvSpPr>
        <p:spPr>
          <a:xfrm>
            <a:off x="5304673" y="4265492"/>
            <a:ext cx="2369543" cy="1954381"/>
          </a:xfrm>
          <a:prstGeom prst="rect">
            <a:avLst/>
          </a:prstGeom>
          <a:noFill/>
        </p:spPr>
        <p:txBody>
          <a:bodyPr wrap="square" rtlCol="0">
            <a:spAutoFit/>
          </a:bodyPr>
          <a:lstStyle/>
          <a:p>
            <a:pPr algn="just"/>
            <a:r>
              <a:rPr lang="es-DO" sz="1100" b="1" i="0" u="none" strike="noStrike" spc="-150" baseline="0" dirty="0">
                <a:solidFill>
                  <a:srgbClr val="FFFFFF"/>
                </a:solidFill>
                <a:latin typeface="Open Sans Extrabold" panose="020B0906030804020204" pitchFamily="34" charset="0"/>
              </a:rPr>
              <a:t>¡</a:t>
            </a:r>
            <a:r>
              <a:rPr lang="es" sz="1100" b="1" i="0" u="none" strike="noStrike" baseline="0" dirty="0">
                <a:solidFill>
                  <a:srgbClr val="FFFFFF"/>
                </a:solidFill>
                <a:latin typeface="Open Sans" panose="020B0606030504020204" pitchFamily="34" charset="0"/>
              </a:rPr>
              <a:t>Atencion!</a:t>
            </a:r>
          </a:p>
          <a:p>
            <a:pPr algn="just"/>
            <a:r>
              <a:rPr lang="es" sz="1100" b="1" i="0" u="none" strike="noStrike" baseline="0" dirty="0">
                <a:solidFill>
                  <a:srgbClr val="FFFFFF"/>
                </a:solidFill>
                <a:latin typeface="Open Sans" panose="020B0606030504020204" pitchFamily="34" charset="0"/>
              </a:rPr>
              <a:t>¿Se mudó recientemente? ¿O cree que tienen en su escuala la dirección incorrecta?</a:t>
            </a:r>
          </a:p>
          <a:p>
            <a:pPr algn="just"/>
            <a:endParaRPr lang="en-US" sz="1100" b="0" i="0" u="none" strike="noStrike" baseline="0" dirty="0">
              <a:solidFill>
                <a:srgbClr val="FFFFFF"/>
              </a:solidFill>
              <a:latin typeface="Open Sans" panose="020B0606030504020204" pitchFamily="34" charset="0"/>
            </a:endParaRPr>
          </a:p>
          <a:p>
            <a:pPr algn="just"/>
            <a:r>
              <a:rPr lang="es" sz="1100" b="1" dirty="0">
                <a:solidFill>
                  <a:srgbClr val="FFFFFF"/>
                </a:solidFill>
                <a:latin typeface="Open Sans" panose="020B0606030504020204" pitchFamily="34" charset="0"/>
              </a:rPr>
              <a:t>Por favor, </a:t>
            </a:r>
            <a:r>
              <a:rPr lang="es-ES" sz="1100" b="1" dirty="0">
                <a:solidFill>
                  <a:srgbClr val="FFFFFF"/>
                </a:solidFill>
                <a:latin typeface="Open Sans" panose="020B0606030504020204" pitchFamily="34" charset="0"/>
              </a:rPr>
              <a:t>actualice su dirección con su distrito escolar local para asegurarse de que su tarjeta Summer EBT sea enviada a la dirección correcta!</a:t>
            </a:r>
            <a:endParaRPr lang="en-US" sz="1100" b="1" dirty="0"/>
          </a:p>
        </p:txBody>
      </p:sp>
      <p:cxnSp>
        <p:nvCxnSpPr>
          <p:cNvPr id="30" name="Straight Connector 29">
            <a:extLst>
              <a:ext uri="{FF2B5EF4-FFF2-40B4-BE49-F238E27FC236}">
                <a16:creationId xmlns:a16="http://schemas.microsoft.com/office/drawing/2014/main" id="{70E12183-AC08-FB79-C585-B09D2EB54BD4}"/>
              </a:ext>
            </a:extLst>
          </p:cNvPr>
          <p:cNvCxnSpPr>
            <a:cxnSpLocks/>
          </p:cNvCxnSpPr>
          <p:nvPr/>
        </p:nvCxnSpPr>
        <p:spPr>
          <a:xfrm>
            <a:off x="193495" y="761224"/>
            <a:ext cx="484442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8" name="Picture 37" descr="A family standing in a grocery store&#10;&#10;Description automatically generated">
            <a:extLst>
              <a:ext uri="{FF2B5EF4-FFF2-40B4-BE49-F238E27FC236}">
                <a16:creationId xmlns:a16="http://schemas.microsoft.com/office/drawing/2014/main" id="{642840D4-DE1C-77E7-E3B2-8F652CC20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889" y="6300320"/>
            <a:ext cx="2493246" cy="1855144"/>
          </a:xfrm>
          <a:prstGeom prst="rect">
            <a:avLst/>
          </a:prstGeom>
        </p:spPr>
      </p:pic>
    </p:spTree>
    <p:extLst>
      <p:ext uri="{BB962C8B-B14F-4D97-AF65-F5344CB8AC3E}">
        <p14:creationId xmlns:p14="http://schemas.microsoft.com/office/powerpoint/2010/main" val="42455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AA15-84CE-836A-F8E6-8BC27C2BFD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2231B43-83E8-0D84-82B6-3059B43562A4}"/>
              </a:ext>
            </a:extLst>
          </p:cNvPr>
          <p:cNvSpPr/>
          <p:nvPr/>
        </p:nvSpPr>
        <p:spPr>
          <a:xfrm>
            <a:off x="0" y="-2"/>
            <a:ext cx="7772400" cy="1402121"/>
          </a:xfrm>
          <a:prstGeom prst="rect">
            <a:avLst/>
          </a:prstGeom>
          <a:solidFill>
            <a:srgbClr val="106B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CAC9DE0-1571-F4CE-6ADA-88633A4BA0E1}"/>
              </a:ext>
            </a:extLst>
          </p:cNvPr>
          <p:cNvSpPr/>
          <p:nvPr/>
        </p:nvSpPr>
        <p:spPr>
          <a:xfrm>
            <a:off x="-12736" y="889686"/>
            <a:ext cx="6635958" cy="7895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7F97C255-657D-504C-D238-1ED8904CBD83}"/>
              </a:ext>
            </a:extLst>
          </p:cNvPr>
          <p:cNvCxnSpPr>
            <a:cxnSpLocks/>
          </p:cNvCxnSpPr>
          <p:nvPr/>
        </p:nvCxnSpPr>
        <p:spPr>
          <a:xfrm>
            <a:off x="131104" y="9274344"/>
            <a:ext cx="5181600" cy="0"/>
          </a:xfrm>
          <a:prstGeom prst="line">
            <a:avLst/>
          </a:prstGeom>
          <a:ln>
            <a:solidFill>
              <a:srgbClr val="81C341"/>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521C22F2-0694-9027-DBDB-6E7822CB2371}"/>
              </a:ext>
            </a:extLst>
          </p:cNvPr>
          <p:cNvSpPr/>
          <p:nvPr/>
        </p:nvSpPr>
        <p:spPr>
          <a:xfrm>
            <a:off x="-12736" y="2094046"/>
            <a:ext cx="5541047" cy="6631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D505E305-8BC9-404C-2074-BC2ADDA3495E}"/>
              </a:ext>
            </a:extLst>
          </p:cNvPr>
          <p:cNvSpPr txBox="1">
            <a:spLocks/>
          </p:cNvSpPr>
          <p:nvPr/>
        </p:nvSpPr>
        <p:spPr>
          <a:xfrm>
            <a:off x="0" y="889685"/>
            <a:ext cx="6623222" cy="617619"/>
          </a:xfrm>
          <a:prstGeom prst="rect">
            <a:avLst/>
          </a:prstGeom>
        </p:spPr>
        <p:txBody>
          <a:bodyPr vert="horz" lIns="91440" tIns="45720" rIns="91440" bIns="45720" rtlCol="0">
            <a:noAutofit/>
          </a:bodyPr>
          <a:lstStyle>
            <a:lvl1pPr marL="0" indent="0" algn="ctr" defTabSz="777240" rtl="0" eaLnBrk="1" latinLnBrk="0" hangingPunct="1">
              <a:lnSpc>
                <a:spcPct val="90000"/>
              </a:lnSpc>
              <a:spcBef>
                <a:spcPts val="850"/>
              </a:spcBef>
              <a:buFont typeface="Arial" panose="020B0604020202020204" pitchFamily="34" charset="0"/>
              <a:buNone/>
              <a:defRPr sz="2040" kern="1200">
                <a:solidFill>
                  <a:schemeClr val="tx1"/>
                </a:solidFill>
                <a:latin typeface="+mn-lt"/>
                <a:ea typeface="+mn-ea"/>
                <a:cs typeface="+mn-cs"/>
              </a:defRPr>
            </a:lvl1pPr>
            <a:lvl2pPr marL="388620" indent="0" algn="ctr" defTabSz="777240" rtl="0" eaLnBrk="1" latinLnBrk="0" hangingPunct="1">
              <a:lnSpc>
                <a:spcPct val="90000"/>
              </a:lnSpc>
              <a:spcBef>
                <a:spcPts val="425"/>
              </a:spcBef>
              <a:buFont typeface="Arial" panose="020B0604020202020204" pitchFamily="34" charset="0"/>
              <a:buNone/>
              <a:defRPr sz="1700" kern="1200">
                <a:solidFill>
                  <a:schemeClr val="tx1"/>
                </a:solidFill>
                <a:latin typeface="+mn-lt"/>
                <a:ea typeface="+mn-ea"/>
                <a:cs typeface="+mn-cs"/>
              </a:defRPr>
            </a:lvl2pPr>
            <a:lvl3pPr marL="777240" indent="0" algn="ctr" defTabSz="777240" rtl="0" eaLnBrk="1" latinLnBrk="0" hangingPunct="1">
              <a:lnSpc>
                <a:spcPct val="90000"/>
              </a:lnSpc>
              <a:spcBef>
                <a:spcPts val="425"/>
              </a:spcBef>
              <a:buFont typeface="Arial" panose="020B0604020202020204" pitchFamily="34" charset="0"/>
              <a:buNone/>
              <a:defRPr sz="1530" kern="1200">
                <a:solidFill>
                  <a:schemeClr val="tx1"/>
                </a:solidFill>
                <a:latin typeface="+mn-lt"/>
                <a:ea typeface="+mn-ea"/>
                <a:cs typeface="+mn-cs"/>
              </a:defRPr>
            </a:lvl3pPr>
            <a:lvl4pPr marL="11658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4pPr>
            <a:lvl5pPr marL="155448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5pPr>
            <a:lvl6pPr marL="194310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6pPr>
            <a:lvl7pPr marL="233172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7pPr>
            <a:lvl8pPr marL="272034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8pPr>
            <a:lvl9pPr marL="3108960" indent="0" algn="ctr" defTabSz="777240" rtl="0" eaLnBrk="1" latinLnBrk="0" hangingPunct="1">
              <a:lnSpc>
                <a:spcPct val="90000"/>
              </a:lnSpc>
              <a:spcBef>
                <a:spcPts val="425"/>
              </a:spcBef>
              <a:buFont typeface="Arial" panose="020B0604020202020204" pitchFamily="34" charset="0"/>
              <a:buNone/>
              <a:defRPr sz="1360" kern="1200">
                <a:solidFill>
                  <a:schemeClr val="tx1"/>
                </a:solidFill>
                <a:latin typeface="+mn-lt"/>
                <a:ea typeface="+mn-ea"/>
                <a:cs typeface="+mn-cs"/>
              </a:defRPr>
            </a:lvl9pPr>
          </a:lstStyle>
          <a:p>
            <a:pPr algn="just"/>
            <a:r>
              <a:rPr lang="es" b="1" dirty="0">
                <a:solidFill>
                  <a:srgbClr val="106B36"/>
                </a:solidFill>
              </a:rPr>
              <a:t>¿Cómo solicito los beneficios de Summer EBT en Nueva Jersey?</a:t>
            </a:r>
          </a:p>
        </p:txBody>
      </p:sp>
      <p:sp>
        <p:nvSpPr>
          <p:cNvPr id="17" name="TextBox 16">
            <a:extLst>
              <a:ext uri="{FF2B5EF4-FFF2-40B4-BE49-F238E27FC236}">
                <a16:creationId xmlns:a16="http://schemas.microsoft.com/office/drawing/2014/main" id="{60B8822E-2F86-17A9-036E-27A8B7AD5B52}"/>
              </a:ext>
            </a:extLst>
          </p:cNvPr>
          <p:cNvSpPr txBox="1"/>
          <p:nvPr/>
        </p:nvSpPr>
        <p:spPr>
          <a:xfrm>
            <a:off x="131104" y="9269139"/>
            <a:ext cx="5324511" cy="507831"/>
          </a:xfrm>
          <a:prstGeom prst="rect">
            <a:avLst/>
          </a:prstGeom>
          <a:noFill/>
        </p:spPr>
        <p:txBody>
          <a:bodyPr wrap="square" rtlCol="0">
            <a:spAutoFit/>
          </a:bodyPr>
          <a:lstStyle/>
          <a:p>
            <a:r>
              <a:rPr lang="es" sz="900" b="1" i="0" u="none" strike="noStrike" baseline="0" dirty="0">
                <a:solidFill>
                  <a:srgbClr val="56575A"/>
                </a:solidFill>
                <a:latin typeface="Open Sans SemiBold" panose="020F0502020204030204" pitchFamily="34" charset="0"/>
              </a:rPr>
              <a:t>El USDA es un proveedor, empleador y prestamista que ofrece igualdad de oportunidades. Para obtener más información, visite: </a:t>
            </a:r>
            <a:r>
              <a:rPr lang="es" sz="900" b="1" i="0" u="none" strike="noStrike" baseline="0" dirty="0">
                <a:solidFill>
                  <a:srgbClr val="3495CC"/>
                </a:solidFill>
                <a:latin typeface="Open Sans SemiBold" panose="020F0502020204030204" pitchFamily="34" charset="0"/>
              </a:rPr>
              <a:t>www.fns.usda.gov/summer</a:t>
            </a:r>
          </a:p>
          <a:p>
            <a:endParaRPr lang="en-US" sz="900" b="1" i="0" u="none" strike="noStrike" baseline="0" dirty="0">
              <a:solidFill>
                <a:srgbClr val="3495CC"/>
              </a:solidFill>
              <a:latin typeface="Open Sans SemiBold" panose="020F0502020204030204" pitchFamily="34" charset="0"/>
            </a:endParaRPr>
          </a:p>
        </p:txBody>
      </p:sp>
      <p:pic>
        <p:nvPicPr>
          <p:cNvPr id="21" name="Picture 20" descr="A black background with white text&#10;&#10;Description automatically generated">
            <a:extLst>
              <a:ext uri="{FF2B5EF4-FFF2-40B4-BE49-F238E27FC236}">
                <a16:creationId xmlns:a16="http://schemas.microsoft.com/office/drawing/2014/main" id="{A35C1D0F-A26A-C114-26F0-323C35612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36" y="249845"/>
            <a:ext cx="2395733" cy="316993"/>
          </a:xfrm>
          <a:prstGeom prst="rect">
            <a:avLst/>
          </a:prstGeom>
        </p:spPr>
      </p:pic>
      <p:pic>
        <p:nvPicPr>
          <p:cNvPr id="23" name="Picture 22" descr="A logo with a sun and spoon and fork&#10;&#10;Description automatically generated">
            <a:extLst>
              <a:ext uri="{FF2B5EF4-FFF2-40B4-BE49-F238E27FC236}">
                <a16:creationId xmlns:a16="http://schemas.microsoft.com/office/drawing/2014/main" id="{95DCE433-9F14-95CD-57FF-87A027333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526" y="8300728"/>
            <a:ext cx="2377260" cy="1682063"/>
          </a:xfrm>
          <a:prstGeom prst="rect">
            <a:avLst/>
          </a:prstGeom>
        </p:spPr>
      </p:pic>
      <p:grpSp>
        <p:nvGrpSpPr>
          <p:cNvPr id="6" name="Group 5">
            <a:extLst>
              <a:ext uri="{FF2B5EF4-FFF2-40B4-BE49-F238E27FC236}">
                <a16:creationId xmlns:a16="http://schemas.microsoft.com/office/drawing/2014/main" id="{CBB86297-70C3-EB53-94EB-4F62934AE0DE}"/>
              </a:ext>
            </a:extLst>
          </p:cNvPr>
          <p:cNvGrpSpPr/>
          <p:nvPr/>
        </p:nvGrpSpPr>
        <p:grpSpPr>
          <a:xfrm>
            <a:off x="35218" y="2204422"/>
            <a:ext cx="2449473" cy="4311904"/>
            <a:chOff x="5276335" y="4232311"/>
            <a:chExt cx="2496065" cy="4046715"/>
          </a:xfrm>
        </p:grpSpPr>
        <p:sp>
          <p:nvSpPr>
            <p:cNvPr id="19" name="Rectangle 18">
              <a:extLst>
                <a:ext uri="{FF2B5EF4-FFF2-40B4-BE49-F238E27FC236}">
                  <a16:creationId xmlns:a16="http://schemas.microsoft.com/office/drawing/2014/main" id="{281A1341-A3BE-73D0-ECC0-C0E11BBB55F8}"/>
                </a:ext>
              </a:extLst>
            </p:cNvPr>
            <p:cNvSpPr/>
            <p:nvPr/>
          </p:nvSpPr>
          <p:spPr>
            <a:xfrm>
              <a:off x="5276335" y="4232311"/>
              <a:ext cx="2496065" cy="4046715"/>
            </a:xfrm>
            <a:prstGeom prst="rect">
              <a:avLst/>
            </a:prstGeom>
            <a:solidFill>
              <a:srgbClr val="F794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A7CAB5C-D335-0999-CE19-E977479F82D2}"/>
                </a:ext>
              </a:extLst>
            </p:cNvPr>
            <p:cNvSpPr txBox="1"/>
            <p:nvPr/>
          </p:nvSpPr>
          <p:spPr>
            <a:xfrm>
              <a:off x="5374045" y="4458505"/>
              <a:ext cx="2354650" cy="3206211"/>
            </a:xfrm>
            <a:prstGeom prst="rect">
              <a:avLst/>
            </a:prstGeom>
            <a:noFill/>
          </p:spPr>
          <p:txBody>
            <a:bodyPr wrap="square" rtlCol="0">
              <a:spAutoFit/>
            </a:bodyPr>
            <a:lstStyle/>
            <a:p>
              <a:r>
                <a:rPr lang="en-US" sz="1200" b="1" i="0" u="none" strike="noStrike" baseline="0" dirty="0">
                  <a:solidFill>
                    <a:srgbClr val="FFFFFF"/>
                  </a:solidFill>
                  <a:highlight>
                    <a:srgbClr val="F7941D"/>
                  </a:highlight>
                  <a:latin typeface="Open Sans" panose="020B0606030504020204" pitchFamily="34" charset="0"/>
                </a:rPr>
                <a:t>Para </a:t>
              </a:r>
              <a:r>
                <a:rPr lang="es" sz="1200" b="1" dirty="0">
                  <a:solidFill>
                    <a:srgbClr val="FFFFFF"/>
                  </a:solidFill>
                  <a:highlight>
                    <a:srgbClr val="F7941D"/>
                  </a:highlight>
                  <a:latin typeface="Open Sans" panose="020B0606030504020204" pitchFamily="34" charset="0"/>
                </a:rPr>
                <a:t>a</a:t>
              </a:r>
              <a:r>
                <a:rPr lang="es" sz="1200" b="1" i="0" u="none" strike="noStrike" baseline="0" dirty="0">
                  <a:solidFill>
                    <a:srgbClr val="FFFFFF"/>
                  </a:solidFill>
                  <a:highlight>
                    <a:srgbClr val="F7941D"/>
                  </a:highlight>
                  <a:latin typeface="Open Sans" panose="020B0606030504020204" pitchFamily="34" charset="0"/>
                </a:rPr>
                <a:t>plicar :</a:t>
              </a:r>
              <a:endParaRPr lang="en-US" sz="1200" b="0" i="0" u="none" strike="noStrike" baseline="0" dirty="0">
                <a:solidFill>
                  <a:srgbClr val="FFFFFF"/>
                </a:solidFill>
                <a:highlight>
                  <a:srgbClr val="F7941D"/>
                </a:highlight>
                <a:latin typeface="Open Sans" panose="020B0606030504020204" pitchFamily="34" charset="0"/>
              </a:endParaRPr>
            </a:p>
            <a:p>
              <a:endParaRPr lang="en-US" sz="1200" b="0" i="0" u="none" strike="noStrike" baseline="0" dirty="0">
                <a:solidFill>
                  <a:srgbClr val="FFFFFF"/>
                </a:solidFill>
                <a:highlight>
                  <a:srgbClr val="808080"/>
                </a:highlight>
                <a:latin typeface="Open Sans" panose="020B0606030504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tx2">
                      <a:lumMod val="75000"/>
                      <a:lumOff val="25000"/>
                    </a:schemeClr>
                  </a:solidFill>
                  <a:effectLst/>
                  <a:highlight>
                    <a:srgbClr val="F7941D"/>
                  </a:highlight>
                  <a:uLnTx/>
                  <a:uFillTx/>
                  <a:latin typeface="Open Sans" panose="020B0606030504020204" pitchFamily="34" charset="0"/>
                  <a:ea typeface="+mn-ea"/>
                  <a:cs typeface="+mn-cs"/>
                  <a:hlinkClick r:id="rId4">
                    <a:extLst>
                      <a:ext uri="{A12FA001-AC4F-418D-AE19-62706E023703}">
                        <ahyp:hlinkClr xmlns:ahyp="http://schemas.microsoft.com/office/drawing/2018/hyperlinkcolor" val="tx"/>
                      </a:ext>
                    </a:extLst>
                  </a:hlinkClick>
                </a:rPr>
                <a:t>Haga</a:t>
              </a:r>
              <a:r>
                <a:rPr kumimoji="0" lang="en-US" sz="1200" b="1" i="0" u="none" strike="noStrike" kern="1200" cap="none" spc="0" normalizeH="0" baseline="0" noProof="0" dirty="0">
                  <a:ln>
                    <a:noFill/>
                  </a:ln>
                  <a:solidFill>
                    <a:schemeClr val="tx2">
                      <a:lumMod val="75000"/>
                      <a:lumOff val="25000"/>
                    </a:schemeClr>
                  </a:solidFill>
                  <a:effectLst/>
                  <a:highlight>
                    <a:srgbClr val="F7941D"/>
                  </a:highlight>
                  <a:uLnTx/>
                  <a:uFillTx/>
                  <a:latin typeface="Open Sans" panose="020B0606030504020204" pitchFamily="34" charset="0"/>
                  <a:ea typeface="+mn-ea"/>
                  <a:cs typeface="+mn-cs"/>
                  <a:hlinkClick r:id="rId4">
                    <a:extLst>
                      <a:ext uri="{A12FA001-AC4F-418D-AE19-62706E023703}">
                        <ahyp:hlinkClr xmlns:ahyp="http://schemas.microsoft.com/office/drawing/2018/hyperlinkcolor" val="tx"/>
                      </a:ext>
                    </a:extLst>
                  </a:hlinkClick>
                </a:rPr>
                <a:t> click </a:t>
              </a:r>
              <a:r>
                <a:rPr kumimoji="0" lang="en-US" sz="1200" b="1" i="0" u="none" strike="noStrike" kern="1200" cap="none" spc="0" normalizeH="0" baseline="0" noProof="0" dirty="0" err="1">
                  <a:ln>
                    <a:noFill/>
                  </a:ln>
                  <a:solidFill>
                    <a:schemeClr val="tx2">
                      <a:lumMod val="75000"/>
                      <a:lumOff val="25000"/>
                    </a:schemeClr>
                  </a:solidFill>
                  <a:effectLst/>
                  <a:highlight>
                    <a:srgbClr val="F7941D"/>
                  </a:highlight>
                  <a:uLnTx/>
                  <a:uFillTx/>
                  <a:latin typeface="Open Sans" panose="020B0606030504020204" pitchFamily="34" charset="0"/>
                  <a:ea typeface="+mn-ea"/>
                  <a:cs typeface="+mn-cs"/>
                  <a:hlinkClick r:id="rId4">
                    <a:extLst>
                      <a:ext uri="{A12FA001-AC4F-418D-AE19-62706E023703}">
                        <ahyp:hlinkClr xmlns:ahyp="http://schemas.microsoft.com/office/drawing/2018/hyperlinkcolor" val="tx"/>
                      </a:ext>
                    </a:extLst>
                  </a:hlinkClick>
                </a:rPr>
                <a:t>aquí</a:t>
              </a:r>
              <a:endParaRPr kumimoji="0" lang="en-US" sz="1200" b="1" i="0" u="none" strike="noStrike" kern="1200" cap="none" spc="0" normalizeH="0" baseline="0" noProof="0" dirty="0">
                <a:ln>
                  <a:noFill/>
                </a:ln>
                <a:solidFill>
                  <a:schemeClr val="tx2">
                    <a:lumMod val="75000"/>
                    <a:lumOff val="25000"/>
                  </a:schemeClr>
                </a:solidFill>
                <a:effectLst/>
                <a:highlight>
                  <a:srgbClr val="F7941D"/>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highlight>
                    <a:srgbClr val="F7941D"/>
                  </a:highlight>
                  <a:uLnTx/>
                  <a:uFillTx/>
                  <a:latin typeface="Open Sans" panose="020B0606030504020204" pitchFamily="34" charset="0"/>
                  <a:ea typeface="+mn-ea"/>
                  <a:cs typeface="+mn-cs"/>
                </a:rPr>
                <a:t>Para más información, contáctese con Maleni Galan </a:t>
              </a:r>
              <a:r>
                <a:rPr lang="es-ES" sz="1200" b="1" dirty="0">
                  <a:solidFill>
                    <a:srgbClr val="FFFFFF"/>
                  </a:solidFill>
                  <a:highlight>
                    <a:srgbClr val="F7941D"/>
                  </a:highlight>
                  <a:latin typeface="Open Sans" panose="020B0606030504020204" pitchFamily="34" charset="0"/>
                </a:rPr>
                <a:t>al correo electrónico</a:t>
              </a:r>
              <a:r>
                <a:rPr kumimoji="0" lang="es-ES" sz="1200" b="1" i="0" u="none" strike="noStrike" kern="1200" cap="none" spc="0" normalizeH="0" baseline="0" noProof="0" dirty="0">
                  <a:ln>
                    <a:noFill/>
                  </a:ln>
                  <a:solidFill>
                    <a:srgbClr val="FFFFFF"/>
                  </a:solidFill>
                  <a:effectLst/>
                  <a:highlight>
                    <a:srgbClr val="F7941D"/>
                  </a:highlight>
                  <a:uLnTx/>
                  <a:uFillTx/>
                  <a:latin typeface="Open Sans" panose="020B0606030504020204" pitchFamily="34" charset="0"/>
                  <a:ea typeface="+mn-ea"/>
                  <a:cs typeface="+mn-cs"/>
                </a:rPr>
                <a:t> mgalan@roxbury.org</a:t>
              </a:r>
              <a:endParaRPr kumimoji="0" lang="en-US" sz="1200" b="0" i="0" u="none" strike="noStrike" kern="1200" cap="none" spc="0" normalizeH="0" baseline="0" noProof="0" dirty="0">
                <a:ln>
                  <a:noFill/>
                </a:ln>
                <a:solidFill>
                  <a:srgbClr val="FFFFFF"/>
                </a:solidFill>
                <a:effectLst/>
                <a:highlight>
                  <a:srgbClr val="F7941D"/>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err="1">
                  <a:solidFill>
                    <a:schemeClr val="bg1"/>
                  </a:solidFill>
                  <a:highlight>
                    <a:srgbClr val="F7941D"/>
                  </a:highlight>
                  <a:latin typeface="Open Sans" panose="020B0606030504020204" pitchFamily="34" charset="0"/>
                </a:rPr>
                <a:t>Solicitud</a:t>
              </a:r>
              <a:r>
                <a:rPr lang="en-US" sz="1200" b="1" dirty="0">
                  <a:solidFill>
                    <a:schemeClr val="bg1"/>
                  </a:solidFill>
                  <a:highlight>
                    <a:srgbClr val="F7941D"/>
                  </a:highlight>
                  <a:latin typeface="Open Sans" panose="020B0606030504020204" pitchFamily="34" charset="0"/>
                </a:rPr>
                <a:t> disponible </a:t>
              </a:r>
              <a:r>
                <a:rPr lang="en-US" sz="1200" b="1" dirty="0">
                  <a:solidFill>
                    <a:schemeClr val="tx2">
                      <a:lumMod val="75000"/>
                      <a:lumOff val="25000"/>
                    </a:schemeClr>
                  </a:solidFill>
                  <a:highlight>
                    <a:srgbClr val="F7941D"/>
                  </a:highlight>
                  <a:latin typeface="Open Sans" panose="020B0606030504020204" pitchFamily="34" charset="0"/>
                </a:rPr>
                <a:t>AQUÍ</a:t>
              </a:r>
              <a:endParaRPr kumimoji="0" lang="en-US" sz="1200" b="1" i="0" u="none" strike="noStrike" kern="1200" cap="none" spc="0" normalizeH="0" baseline="0" noProof="0" dirty="0">
                <a:ln>
                  <a:noFill/>
                </a:ln>
                <a:solidFill>
                  <a:schemeClr val="tx2">
                    <a:lumMod val="75000"/>
                    <a:lumOff val="25000"/>
                  </a:schemeClr>
                </a:solidFill>
                <a:effectLst/>
                <a:highlight>
                  <a:srgbClr val="F7941D"/>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highlight>
                  <a:srgbClr val="808080"/>
                </a:highlight>
                <a:uLnTx/>
                <a:uFillTx/>
                <a:latin typeface="Open Sans" panose="020B0606030504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FFFFFF"/>
                  </a:solidFill>
                  <a:effectLst/>
                  <a:highlight>
                    <a:srgbClr val="F7941D"/>
                  </a:highlight>
                  <a:uLnTx/>
                  <a:uFillTx/>
                  <a:latin typeface="Open Sans" panose="020B0606030504020204" pitchFamily="34" charset="0"/>
                  <a:ea typeface="+mn-ea"/>
                  <a:cs typeface="+mn-cs"/>
                </a:rPr>
                <a:t>Las solicitudes en papel deben enviarse a: </a:t>
              </a:r>
            </a:p>
            <a:p>
              <a:r>
                <a:rPr lang="en-US" sz="1200" b="1" dirty="0">
                  <a:solidFill>
                    <a:srgbClr val="FFFFFF"/>
                  </a:solidFill>
                  <a:highlight>
                    <a:srgbClr val="F7941D"/>
                  </a:highlight>
                  <a:latin typeface="Open Sans" panose="020B0606030504020204" pitchFamily="34" charset="0"/>
                </a:rPr>
                <a:t>Roxbury Township Board of Education </a:t>
              </a:r>
            </a:p>
            <a:p>
              <a:r>
                <a:rPr lang="en-US" sz="1200" b="1" dirty="0">
                  <a:solidFill>
                    <a:srgbClr val="FFFFFF"/>
                  </a:solidFill>
                  <a:highlight>
                    <a:srgbClr val="F7941D"/>
                  </a:highlight>
                  <a:latin typeface="Open Sans" panose="020B0606030504020204" pitchFamily="34" charset="0"/>
                </a:rPr>
                <a:t>42 N. Hillside Ave.</a:t>
              </a:r>
            </a:p>
            <a:p>
              <a:r>
                <a:rPr lang="en-US" sz="1200" b="1" dirty="0">
                  <a:solidFill>
                    <a:srgbClr val="FFFFFF"/>
                  </a:solidFill>
                  <a:highlight>
                    <a:srgbClr val="F7941D"/>
                  </a:highlight>
                  <a:latin typeface="Open Sans" panose="020B0606030504020204" pitchFamily="34" charset="0"/>
                </a:rPr>
                <a:t>Succasunna, NJ 07876</a:t>
              </a:r>
            </a:p>
          </p:txBody>
        </p:sp>
      </p:grpSp>
      <p:sp>
        <p:nvSpPr>
          <p:cNvPr id="5" name="TextBox 4">
            <a:extLst>
              <a:ext uri="{FF2B5EF4-FFF2-40B4-BE49-F238E27FC236}">
                <a16:creationId xmlns:a16="http://schemas.microsoft.com/office/drawing/2014/main" id="{45022E4C-CE55-1064-5E1D-06127B3C7E15}"/>
              </a:ext>
            </a:extLst>
          </p:cNvPr>
          <p:cNvSpPr txBox="1"/>
          <p:nvPr/>
        </p:nvSpPr>
        <p:spPr>
          <a:xfrm>
            <a:off x="131104" y="1484787"/>
            <a:ext cx="5292554" cy="646331"/>
          </a:xfrm>
          <a:prstGeom prst="rect">
            <a:avLst/>
          </a:prstGeom>
          <a:noFill/>
        </p:spPr>
        <p:txBody>
          <a:bodyPr wrap="square" rtlCol="0">
            <a:spAutoFit/>
          </a:bodyPr>
          <a:lstStyle/>
          <a:p>
            <a:pPr algn="just"/>
            <a:r>
              <a:rPr lang="es-DO" sz="1200" b="0" i="0" u="none" strike="noStrike" baseline="0" dirty="0">
                <a:solidFill>
                  <a:srgbClr val="56575A"/>
                </a:solidFill>
                <a:latin typeface="Open Sans" panose="020B0606030504020204" pitchFamily="34" charset="0"/>
              </a:rPr>
              <a:t>Es posible que </a:t>
            </a:r>
            <a:r>
              <a:rPr lang="es-DO" sz="1200" dirty="0">
                <a:solidFill>
                  <a:srgbClr val="56575A"/>
                </a:solidFill>
                <a:latin typeface="Open Sans" panose="020B0606030504020204" pitchFamily="34" charset="0"/>
              </a:rPr>
              <a:t>m</a:t>
            </a:r>
            <a:r>
              <a:rPr lang="es-DO" sz="1200" b="0" i="0" u="none" strike="noStrike" baseline="0" dirty="0">
                <a:solidFill>
                  <a:srgbClr val="56575A"/>
                </a:solidFill>
                <a:latin typeface="Open Sans" panose="020B0606030504020204" pitchFamily="34" charset="0"/>
              </a:rPr>
              <a:t>uchas familias reciban </a:t>
            </a:r>
            <a:r>
              <a:rPr lang="es-DO" sz="1200" i="0" u="none" strike="noStrike" baseline="0" dirty="0">
                <a:solidFill>
                  <a:srgbClr val="56575A"/>
                </a:solidFill>
                <a:latin typeface="Open Sans" panose="020B0606030504020204" pitchFamily="34" charset="0"/>
              </a:rPr>
              <a:t>el </a:t>
            </a:r>
            <a:r>
              <a:rPr lang="es-DO" sz="1200" dirty="0">
                <a:solidFill>
                  <a:srgbClr val="56575A"/>
                </a:solidFill>
                <a:latin typeface="Open Sans" panose="020B0606030504020204" pitchFamily="34" charset="0"/>
              </a:rPr>
              <a:t>Summer EBT </a:t>
            </a:r>
            <a:r>
              <a:rPr lang="es-DO" sz="1200" u="none" strike="noStrike" baseline="0" dirty="0">
                <a:solidFill>
                  <a:srgbClr val="56575A"/>
                </a:solidFill>
                <a:latin typeface="Open Sans" panose="020B0606030504020204" pitchFamily="34" charset="0"/>
              </a:rPr>
              <a:t>automáticamente</a:t>
            </a:r>
            <a:r>
              <a:rPr lang="es-DO" sz="1200" b="1" u="none" strike="noStrike" baseline="0" dirty="0">
                <a:solidFill>
                  <a:srgbClr val="56575A"/>
                </a:solidFill>
                <a:latin typeface="Open Sans" panose="020B0606030504020204" pitchFamily="34" charset="0"/>
              </a:rPr>
              <a:t> </a:t>
            </a:r>
            <a:r>
              <a:rPr lang="es-DO" sz="1200" b="0" i="0" u="none" strike="noStrike" baseline="0" dirty="0">
                <a:solidFill>
                  <a:srgbClr val="56575A"/>
                </a:solidFill>
                <a:latin typeface="Open Sans" panose="020B0606030504020204" pitchFamily="34" charset="0"/>
              </a:rPr>
              <a:t>si reciben otros beneficios, pero si este no es su caso podrán también solicitar el programa.  </a:t>
            </a:r>
            <a:endParaRPr lang="es-DO" sz="1200" dirty="0"/>
          </a:p>
        </p:txBody>
      </p:sp>
      <p:pic>
        <p:nvPicPr>
          <p:cNvPr id="16" name="Picture 15" descr="A collage of children holding vegetables&#10;&#10;Description automatically generated">
            <a:extLst>
              <a:ext uri="{FF2B5EF4-FFF2-40B4-BE49-F238E27FC236}">
                <a16:creationId xmlns:a16="http://schemas.microsoft.com/office/drawing/2014/main" id="{6D374A8D-A004-CE34-809B-C793D85CA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743" y="1521894"/>
            <a:ext cx="2164863" cy="4826370"/>
          </a:xfrm>
          <a:prstGeom prst="rect">
            <a:avLst/>
          </a:prstGeom>
        </p:spPr>
      </p:pic>
      <p:sp>
        <p:nvSpPr>
          <p:cNvPr id="22" name="TextBox 21">
            <a:extLst>
              <a:ext uri="{FF2B5EF4-FFF2-40B4-BE49-F238E27FC236}">
                <a16:creationId xmlns:a16="http://schemas.microsoft.com/office/drawing/2014/main" id="{C0D2FF3E-34C1-7FAB-031F-C5B95C3C50EF}"/>
              </a:ext>
            </a:extLst>
          </p:cNvPr>
          <p:cNvSpPr txBox="1"/>
          <p:nvPr/>
        </p:nvSpPr>
        <p:spPr>
          <a:xfrm>
            <a:off x="2541208" y="2087649"/>
            <a:ext cx="2999839" cy="7163499"/>
          </a:xfrm>
          <a:prstGeom prst="rect">
            <a:avLst/>
          </a:prstGeom>
          <a:noFill/>
        </p:spPr>
        <p:txBody>
          <a:bodyPr wrap="square" rtlCol="0">
            <a:spAutoFit/>
          </a:bodyPr>
          <a:lstStyle/>
          <a:p>
            <a:pPr algn="just"/>
            <a:r>
              <a:rPr lang="es-ES" sz="1050" dirty="0"/>
              <a:t>Si su hogar ya recibe beneficios de SNAP, TANF, cuidado de crianza, o ingresos elegible para Medicaid, </a:t>
            </a:r>
            <a:r>
              <a:rPr lang="es-DO" sz="1050" b="0" i="0" u="none" strike="noStrike" baseline="0" dirty="0">
                <a:solidFill>
                  <a:srgbClr val="56575A"/>
                </a:solidFill>
                <a:latin typeface="Open Sans" panose="020B0606030504020204" pitchFamily="34" charset="0"/>
              </a:rPr>
              <a:t>su hijo es automáticamente elegible y recibirá el beneficio </a:t>
            </a:r>
            <a:r>
              <a:rPr lang="es-DO" sz="1050" i="0" u="none" strike="noStrike" baseline="0" dirty="0">
                <a:solidFill>
                  <a:srgbClr val="56575A"/>
                </a:solidFill>
                <a:latin typeface="Open Sans" panose="020B0606030504020204" pitchFamily="34" charset="0"/>
              </a:rPr>
              <a:t>de Summer EBT</a:t>
            </a:r>
            <a:r>
              <a:rPr lang="es-DO" sz="1050" b="0" i="0" u="none" strike="noStrike" baseline="0" dirty="0">
                <a:solidFill>
                  <a:srgbClr val="56575A"/>
                </a:solidFill>
                <a:latin typeface="Open Sans" panose="020B0606030504020204" pitchFamily="34" charset="0"/>
              </a:rPr>
              <a:t>. </a:t>
            </a:r>
            <a:r>
              <a:rPr lang="es-DO" sz="1050" dirty="0">
                <a:solidFill>
                  <a:srgbClr val="56575A"/>
                </a:solidFill>
                <a:latin typeface="Open Sans" panose="020B0606030504020204" pitchFamily="34" charset="0"/>
              </a:rPr>
              <a:t>En este caso usted</a:t>
            </a:r>
            <a:r>
              <a:rPr lang="es-DO" sz="1050" b="0" i="0" u="none" strike="noStrike" baseline="0" dirty="0">
                <a:solidFill>
                  <a:srgbClr val="56575A"/>
                </a:solidFill>
                <a:latin typeface="Open Sans" panose="020B0606030504020204" pitchFamily="34" charset="0"/>
              </a:rPr>
              <a:t> </a:t>
            </a:r>
            <a:r>
              <a:rPr lang="es-DO" sz="1050" b="1" i="0" u="sng" strike="noStrike" baseline="0" dirty="0">
                <a:solidFill>
                  <a:srgbClr val="56575A"/>
                </a:solidFill>
                <a:latin typeface="Open Sans" panose="020B0606030504020204" pitchFamily="34" charset="0"/>
              </a:rPr>
              <a:t>no</a:t>
            </a:r>
            <a:r>
              <a:rPr lang="es-DO" sz="1050" b="1" i="0" strike="noStrike" baseline="0" dirty="0">
                <a:solidFill>
                  <a:srgbClr val="56575A"/>
                </a:solidFill>
                <a:latin typeface="Open Sans" panose="020B0606030504020204" pitchFamily="34" charset="0"/>
              </a:rPr>
              <a:t> </a:t>
            </a:r>
            <a:r>
              <a:rPr lang="es-DO" sz="1050" b="0" i="0" u="none" strike="noStrike" baseline="0" dirty="0">
                <a:solidFill>
                  <a:srgbClr val="56575A"/>
                </a:solidFill>
                <a:latin typeface="Open Sans" panose="020B0606030504020204" pitchFamily="34" charset="0"/>
              </a:rPr>
              <a:t>tiene que completar una solicitud, pero </a:t>
            </a:r>
            <a:r>
              <a:rPr lang="es-DO" sz="1050" dirty="0">
                <a:solidFill>
                  <a:srgbClr val="56575A"/>
                </a:solidFill>
                <a:latin typeface="Open Sans" panose="020B0606030504020204" pitchFamily="34" charset="0"/>
              </a:rPr>
              <a:t>asegúrese de que su distrito escolar local tenga su dirección actualizada. Recibirá una tarjeta EBT por correo</a:t>
            </a:r>
            <a:r>
              <a:rPr lang="es-DO" sz="1050" i="0" u="none" strike="noStrike" baseline="0" dirty="0">
                <a:solidFill>
                  <a:srgbClr val="56575A"/>
                </a:solidFill>
                <a:latin typeface="Open Sans" panose="020B0606030504020204" pitchFamily="34" charset="0"/>
              </a:rPr>
              <a:t>.  Ponga mucha atención en su correo durante junio.</a:t>
            </a:r>
          </a:p>
          <a:p>
            <a:pPr algn="just"/>
            <a:endParaRPr lang="es-DO" sz="1050" b="0" i="0" u="none" strike="noStrike" baseline="0" dirty="0">
              <a:solidFill>
                <a:srgbClr val="56575A"/>
              </a:solidFill>
              <a:latin typeface="Open Sans" panose="020B0606030504020204" pitchFamily="34" charset="0"/>
            </a:endParaRPr>
          </a:p>
          <a:p>
            <a:pPr algn="just"/>
            <a:r>
              <a:rPr lang="es-ES" sz="1050" dirty="0">
                <a:solidFill>
                  <a:srgbClr val="56575A"/>
                </a:solidFill>
                <a:latin typeface="Open Sans" panose="020B0606030504020204" pitchFamily="34" charset="0"/>
              </a:rPr>
              <a:t>Si su hogar ya completó una Solicitud de Comidas Escolares y EBT de Verano y su hijo fue aprobado para Comidas Federales Gratuitas o Federales 2025, su hijo es automáticamente elegible y obtendrá el beneficio de EBT de Verano. No necesita completar otra solicitud, pero asegúrese de que su distrito escolar local tenga su dirección actual registrada. Recibirá una tarjeta NJ Summer EBT por correo. Esté atento a la tarjeta que recibirá por correo en junio.</a:t>
            </a:r>
          </a:p>
          <a:p>
            <a:pPr algn="just"/>
            <a:endParaRPr lang="es-ES" sz="1050" dirty="0">
              <a:solidFill>
                <a:srgbClr val="56575A"/>
              </a:solidFill>
              <a:latin typeface="Open Sans" panose="020B0606030504020204" pitchFamily="34" charset="0"/>
            </a:endParaRPr>
          </a:p>
          <a:p>
            <a:r>
              <a:rPr lang="es-ES" sz="1050" b="0" i="0" u="none" strike="noStrike" baseline="0" dirty="0">
                <a:solidFill>
                  <a:srgbClr val="56575A"/>
                </a:solidFill>
                <a:latin typeface="Open Sans" panose="020B0606030504020204" pitchFamily="34" charset="0"/>
              </a:rPr>
              <a:t>Si su hijo no es automáticamente elegible y no completó ni devolvió una Solicitud de comidas escolares y EBT de verano a la escuela de su hijo, pero cree que su hijo puede calificar, se le recomienda que complete una Solicitud de comidas escolares y EBT de verano y la envíe a su distrito escolar local a más tardar el 1 </a:t>
            </a:r>
            <a:r>
              <a:rPr lang="es-ES" sz="1050" b="0" i="0" u="none" strike="noStrike" baseline="0">
                <a:solidFill>
                  <a:srgbClr val="56575A"/>
                </a:solidFill>
                <a:latin typeface="Open Sans" panose="020B0606030504020204" pitchFamily="34" charset="0"/>
              </a:rPr>
              <a:t>de mayo </a:t>
            </a:r>
            <a:r>
              <a:rPr lang="es-ES" sz="1050" b="0" i="0" u="none" strike="noStrike" baseline="0" dirty="0">
                <a:solidFill>
                  <a:srgbClr val="56575A"/>
                </a:solidFill>
                <a:latin typeface="Open Sans" panose="020B0606030504020204" pitchFamily="34" charset="0"/>
              </a:rPr>
              <a:t>de 2025, para ver si califica para el beneficio EBT de verano federal antes del comienzo del verano.</a:t>
            </a:r>
          </a:p>
          <a:p>
            <a:endParaRPr lang="es-DO" sz="1050" b="0" i="0" u="none" strike="noStrike" baseline="0" dirty="0">
              <a:solidFill>
                <a:srgbClr val="56575A"/>
              </a:solidFill>
              <a:latin typeface="Open Sans" panose="020B0606030504020204" pitchFamily="34" charset="0"/>
            </a:endParaRPr>
          </a:p>
          <a:p>
            <a:r>
              <a:rPr lang="es-DO"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 seguirán aceptando solicitudes durante todo el verano. </a:t>
            </a:r>
            <a:r>
              <a:rPr lang="es-DO" sz="1050" b="0" i="0" u="none" strike="noStrike" baseline="0" dirty="0">
                <a:solidFill>
                  <a:srgbClr val="56575A"/>
                </a:solidFill>
                <a:latin typeface="Open Sans" panose="020B0606030504020204" pitchFamily="34" charset="0"/>
              </a:rPr>
              <a:t>Para solicitar los beneficios </a:t>
            </a:r>
            <a:r>
              <a:rPr lang="es-DO" sz="1050" i="0" u="none" strike="noStrike" baseline="0" dirty="0">
                <a:solidFill>
                  <a:srgbClr val="56575A"/>
                </a:solidFill>
                <a:latin typeface="Open Sans" panose="020B0606030504020204" pitchFamily="34" charset="0"/>
              </a:rPr>
              <a:t>de Summer EBT</a:t>
            </a:r>
            <a:r>
              <a:rPr lang="es-DO" sz="1050" dirty="0">
                <a:solidFill>
                  <a:srgbClr val="56575A"/>
                </a:solidFill>
                <a:latin typeface="Open Sans" panose="020B0606030504020204" pitchFamily="34" charset="0"/>
              </a:rPr>
              <a:t>:</a:t>
            </a:r>
          </a:p>
          <a:p>
            <a:endParaRPr lang="es-DO" sz="1050" b="1" i="0" u="none" strike="noStrike" baseline="0" dirty="0">
              <a:solidFill>
                <a:srgbClr val="56575A"/>
              </a:solidFill>
              <a:highlight>
                <a:srgbClr val="FFFF00"/>
              </a:highlight>
              <a:latin typeface="Open Sans" panose="020B0606030504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a:ln>
                  <a:noFill/>
                </a:ln>
                <a:solidFill>
                  <a:srgbClr val="56575A"/>
                </a:solidFill>
                <a:effectLst/>
                <a:uLnTx/>
                <a:uFillTx/>
                <a:latin typeface="Open Sans" panose="020B0606030504020204" pitchFamily="34" charset="0"/>
                <a:ea typeface="+mn-ea"/>
                <a:cs typeface="+mn-cs"/>
              </a:rPr>
              <a:t>Visite Roxbury.org o haga clic </a:t>
            </a:r>
            <a:r>
              <a:rPr kumimoji="0" lang="es-ES" sz="1000" b="1" i="0" u="none" strike="noStrike" kern="1200" cap="none" spc="0" normalizeH="0" baseline="0" noProof="0" dirty="0">
                <a:ln>
                  <a:noFill/>
                </a:ln>
                <a:solidFill>
                  <a:srgbClr val="56575A"/>
                </a:solidFill>
                <a:effectLst/>
                <a:uLnTx/>
                <a:uFillTx/>
                <a:latin typeface="Open Sans" panose="020B0606030504020204" pitchFamily="34" charset="0"/>
                <a:ea typeface="+mn-ea"/>
                <a:cs typeface="+mn-cs"/>
                <a:hlinkClick r:id="rId4"/>
              </a:rPr>
              <a:t>AQUI</a:t>
            </a:r>
            <a:r>
              <a:rPr kumimoji="0" lang="es-ES" sz="1000" b="1" i="0" u="none" strike="noStrike" kern="1200" cap="none" spc="0" normalizeH="0" baseline="0" noProof="0" dirty="0">
                <a:ln>
                  <a:noFill/>
                </a:ln>
                <a:solidFill>
                  <a:srgbClr val="56575A"/>
                </a:solidFill>
                <a:effectLst/>
                <a:uLnTx/>
                <a:uFillTx/>
                <a:latin typeface="Open Sans" panose="020B0606030504020204" pitchFamily="34" charset="0"/>
                <a:ea typeface="+mn-ea"/>
                <a:cs typeface="+mn-cs"/>
              </a:rPr>
              <a:t> para solicitar o bien, comuníquese con Maleni Galan al 973-584-6099 ext. 5011 </a:t>
            </a:r>
            <a:r>
              <a:rPr lang="es-ES" sz="1000" b="1" dirty="0">
                <a:solidFill>
                  <a:srgbClr val="56575A"/>
                </a:solidFill>
                <a:latin typeface="Open Sans" panose="020B0606030504020204" pitchFamily="34" charset="0"/>
              </a:rPr>
              <a:t>o al correo electrónico </a:t>
            </a:r>
            <a:r>
              <a:rPr kumimoji="0" lang="es-ES" sz="1000" b="1" i="0" u="none" strike="noStrike" kern="1200" cap="none" spc="0" normalizeH="0" baseline="0" noProof="0" dirty="0">
                <a:ln>
                  <a:noFill/>
                </a:ln>
                <a:solidFill>
                  <a:srgbClr val="56575A"/>
                </a:solidFill>
                <a:effectLst/>
                <a:uLnTx/>
                <a:uFillTx/>
                <a:latin typeface="Open Sans" panose="020B0606030504020204" pitchFamily="34" charset="0"/>
                <a:ea typeface="+mn-ea"/>
                <a:cs typeface="+mn-cs"/>
              </a:rPr>
              <a:t> mgalan@roxbury.org para obtener más ayuda.</a:t>
            </a:r>
            <a:endParaRPr kumimoji="0" lang="es-DO" sz="1000" b="1" i="0" u="none" strike="noStrike" kern="1200" cap="none" spc="0" normalizeH="0" baseline="0" noProof="0" dirty="0">
              <a:ln>
                <a:noFill/>
              </a:ln>
              <a:solidFill>
                <a:srgbClr val="56575A"/>
              </a:solidFill>
              <a:effectLst/>
              <a:uLnTx/>
              <a:uFillTx/>
              <a:latin typeface="Open Sans" panose="020B0606030504020204" pitchFamily="34" charset="0"/>
              <a:ea typeface="+mn-ea"/>
              <a:cs typeface="+mn-cs"/>
            </a:endParaRPr>
          </a:p>
        </p:txBody>
      </p:sp>
      <p:pic>
        <p:nvPicPr>
          <p:cNvPr id="32" name="Picture 31" descr="A person and a child looking at a product&#10;&#10;Description automatically generated">
            <a:extLst>
              <a:ext uri="{FF2B5EF4-FFF2-40B4-BE49-F238E27FC236}">
                <a16:creationId xmlns:a16="http://schemas.microsoft.com/office/drawing/2014/main" id="{3BDE69EB-08C0-724D-FE02-1B04F57050E4}"/>
              </a:ext>
            </a:extLst>
          </p:cNvPr>
          <p:cNvPicPr>
            <a:picLocks noChangeAspect="1"/>
          </p:cNvPicPr>
          <p:nvPr/>
        </p:nvPicPr>
        <p:blipFill rotWithShape="1">
          <a:blip r:embed="rId6">
            <a:extLst>
              <a:ext uri="{28A0092B-C50C-407E-A947-70E740481C1C}">
                <a14:useLocalDpi xmlns:a14="http://schemas.microsoft.com/office/drawing/2010/main" val="0"/>
              </a:ext>
            </a:extLst>
          </a:blip>
          <a:srcRect b="1992"/>
          <a:stretch/>
        </p:blipFill>
        <p:spPr>
          <a:xfrm>
            <a:off x="-1256" y="6566115"/>
            <a:ext cx="2485947" cy="1614838"/>
          </a:xfrm>
          <a:prstGeom prst="rect">
            <a:avLst/>
          </a:prstGeom>
        </p:spPr>
      </p:pic>
      <p:pic>
        <p:nvPicPr>
          <p:cNvPr id="35" name="Picture 34" descr="A child smiling at a table with oranges&#10;&#10;Description automatically generated">
            <a:extLst>
              <a:ext uri="{FF2B5EF4-FFF2-40B4-BE49-F238E27FC236}">
                <a16:creationId xmlns:a16="http://schemas.microsoft.com/office/drawing/2014/main" id="{CEECB1D2-0B24-C0A8-FC84-8F6CA098DDA5}"/>
              </a:ext>
            </a:extLst>
          </p:cNvPr>
          <p:cNvPicPr>
            <a:picLocks noChangeAspect="1"/>
          </p:cNvPicPr>
          <p:nvPr/>
        </p:nvPicPr>
        <p:blipFill rotWithShape="1">
          <a:blip r:embed="rId7">
            <a:extLst>
              <a:ext uri="{28A0092B-C50C-407E-A947-70E740481C1C}">
                <a14:useLocalDpi xmlns:a14="http://schemas.microsoft.com/office/drawing/2010/main" val="0"/>
              </a:ext>
            </a:extLst>
          </a:blip>
          <a:srcRect b="27954"/>
          <a:stretch/>
        </p:blipFill>
        <p:spPr>
          <a:xfrm>
            <a:off x="5588743" y="6468040"/>
            <a:ext cx="2164863" cy="1712912"/>
          </a:xfrm>
          <a:prstGeom prst="rect">
            <a:avLst/>
          </a:prstGeom>
        </p:spPr>
      </p:pic>
    </p:spTree>
    <p:extLst>
      <p:ext uri="{BB962C8B-B14F-4D97-AF65-F5344CB8AC3E}">
        <p14:creationId xmlns:p14="http://schemas.microsoft.com/office/powerpoint/2010/main" val="3781424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698</TotalTime>
  <Words>768</Words>
  <Application>Microsoft Office PowerPoint</Application>
  <PresentationFormat>Custom</PresentationFormat>
  <Paragraphs>40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Aptos Display</vt:lpstr>
      <vt:lpstr>Arial</vt:lpstr>
      <vt:lpstr>Open Sans</vt:lpstr>
      <vt:lpstr>Open Sans Extrabold</vt:lpstr>
      <vt:lpstr>Open Sans SemiBold</vt:lpstr>
      <vt:lpstr>Office Theme</vt:lpstr>
      <vt:lpstr>Necesita un poco de ayuda para alimentar a sus hijos cuando  no hay clases durante el verano?   Infórmese aquí cómo funciona el  Summer EBT  ¡Este programa le puede ayudar!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Fries, Christine [AG]</dc:creator>
  <cp:lastModifiedBy>Kolbusch, Kathy</cp:lastModifiedBy>
  <cp:revision>184</cp:revision>
  <dcterms:created xsi:type="dcterms:W3CDTF">2024-02-23T19:42:38Z</dcterms:created>
  <dcterms:modified xsi:type="dcterms:W3CDTF">2025-05-20T18:32:30Z</dcterms:modified>
</cp:coreProperties>
</file>